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839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k Haase" userId="db98e60a651050b6" providerId="LiveId" clId="{F102DB08-03F1-4FBE-A34E-9A21064A3A6B}"/>
    <pc:docChg chg="custSel modSld">
      <pc:chgData name="Henrik Haase" userId="db98e60a651050b6" providerId="LiveId" clId="{F102DB08-03F1-4FBE-A34E-9A21064A3A6B}" dt="2022-02-15T15:00:14.705" v="3" actId="962"/>
      <pc:docMkLst>
        <pc:docMk/>
      </pc:docMkLst>
      <pc:sldChg chg="addSp delSp modSp mod">
        <pc:chgData name="Henrik Haase" userId="db98e60a651050b6" providerId="LiveId" clId="{F102DB08-03F1-4FBE-A34E-9A21064A3A6B}" dt="2022-02-15T15:00:14.705" v="3" actId="962"/>
        <pc:sldMkLst>
          <pc:docMk/>
          <pc:sldMk cId="2731026528" sldId="839"/>
        </pc:sldMkLst>
        <pc:picChg chg="add mod">
          <ac:chgData name="Henrik Haase" userId="db98e60a651050b6" providerId="LiveId" clId="{F102DB08-03F1-4FBE-A34E-9A21064A3A6B}" dt="2022-02-15T15:00:14.705" v="3" actId="962"/>
          <ac:picMkLst>
            <pc:docMk/>
            <pc:sldMk cId="2731026528" sldId="839"/>
            <ac:picMk id="3" creationId="{AE192A9A-4084-40F7-B301-254EC74F3E32}"/>
          </ac:picMkLst>
        </pc:picChg>
        <pc:picChg chg="del">
          <ac:chgData name="Henrik Haase" userId="db98e60a651050b6" providerId="LiveId" clId="{F102DB08-03F1-4FBE-A34E-9A21064A3A6B}" dt="2022-02-15T15:00:10.072" v="0" actId="478"/>
          <ac:picMkLst>
            <pc:docMk/>
            <pc:sldMk cId="2731026528" sldId="839"/>
            <ac:picMk id="4" creationId="{33F550FD-D51F-40D5-9C36-B09EA086C1B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30735-E8FC-4960-98A9-08C78A510E90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20082-859C-4068-ACB2-BF2C1FBDE14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5365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The slide represents a hypothetical model for the</a:t>
            </a:r>
            <a:r>
              <a:rPr lang="en-GB" baseline="0" dirty="0"/>
              <a:t> </a:t>
            </a:r>
            <a:r>
              <a:rPr lang="en-GB" dirty="0"/>
              <a:t>pathological-clinical continuum of AD.</a:t>
            </a:r>
            <a:r>
              <a:rPr lang="en-GB" baseline="30000" dirty="0"/>
              <a:t>[Sperling et al., 2011]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The ‘preclinical’ stage precedes mild cognitive impairment (MCI) and includes individuals who have evidence of early AD</a:t>
            </a:r>
            <a:r>
              <a:rPr lang="en-GB" baseline="0" dirty="0"/>
              <a:t> </a:t>
            </a:r>
            <a:r>
              <a:rPr lang="en-GB" dirty="0"/>
              <a:t>pathological changes, but do not meet clinical criteria for</a:t>
            </a:r>
            <a:r>
              <a:rPr lang="en-GB" baseline="0" dirty="0"/>
              <a:t> </a:t>
            </a:r>
            <a:r>
              <a:rPr lang="en-GB" dirty="0"/>
              <a:t>MCI or dementia.</a:t>
            </a:r>
            <a:r>
              <a:rPr lang="en-GB" baseline="30000" dirty="0"/>
              <a:t>[Sperling et al., 2011]</a:t>
            </a:r>
            <a:r>
              <a:rPr lang="en-GB" dirty="0"/>
              <a:t> It is likely that even this preclinical</a:t>
            </a:r>
            <a:r>
              <a:rPr lang="en-GB" baseline="0" dirty="0"/>
              <a:t> </a:t>
            </a:r>
            <a:r>
              <a:rPr lang="en-GB" dirty="0"/>
              <a:t>stage of the disease represents a continuum from</a:t>
            </a:r>
            <a:r>
              <a:rPr lang="en-GB" baseline="0" dirty="0"/>
              <a:t> </a:t>
            </a:r>
            <a:r>
              <a:rPr lang="en-GB" dirty="0"/>
              <a:t>completely asymptomatic individuals with biomarker</a:t>
            </a:r>
            <a:r>
              <a:rPr lang="en-GB" baseline="0" dirty="0"/>
              <a:t> </a:t>
            </a:r>
            <a:r>
              <a:rPr lang="en-GB" dirty="0"/>
              <a:t>evidence suggestive of AD-pathophysiological process at risk for progression to AD</a:t>
            </a:r>
            <a:r>
              <a:rPr lang="en-GB" baseline="0" dirty="0"/>
              <a:t> </a:t>
            </a:r>
            <a:r>
              <a:rPr lang="en-GB" dirty="0"/>
              <a:t>dementia to biomarker-positive individuals who are already</a:t>
            </a:r>
            <a:r>
              <a:rPr lang="en-GB" baseline="0" dirty="0"/>
              <a:t> </a:t>
            </a:r>
            <a:r>
              <a:rPr lang="en-GB" dirty="0"/>
              <a:t>demonstrating very subtle decline but not yet meeting standardized</a:t>
            </a:r>
            <a:r>
              <a:rPr lang="en-GB" baseline="0" dirty="0"/>
              <a:t> </a:t>
            </a:r>
            <a:r>
              <a:rPr lang="en-GB" dirty="0"/>
              <a:t>criteria for MCI.</a:t>
            </a:r>
            <a:r>
              <a:rPr lang="en-GB" baseline="30000" dirty="0"/>
              <a:t>[Sperling et al., 2011]</a:t>
            </a:r>
            <a:r>
              <a:rPr lang="en-GB" dirty="0"/>
              <a:t> This continuum of preclinical AD</a:t>
            </a:r>
            <a:r>
              <a:rPr lang="en-GB" baseline="0" dirty="0"/>
              <a:t> </a:t>
            </a:r>
            <a:r>
              <a:rPr lang="en-GB" dirty="0"/>
              <a:t>would also encompass: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individuals who carry one or</a:t>
            </a:r>
            <a:r>
              <a:rPr lang="en-GB" baseline="0" dirty="0"/>
              <a:t> </a:t>
            </a:r>
            <a:r>
              <a:rPr lang="en-GB" dirty="0"/>
              <a:t>more apolipoprotein E (</a:t>
            </a:r>
            <a:r>
              <a:rPr lang="en-GB" i="1" dirty="0"/>
              <a:t>APOE</a:t>
            </a:r>
            <a:r>
              <a:rPr lang="en-GB" dirty="0"/>
              <a:t>) </a:t>
            </a:r>
            <a:r>
              <a:rPr lang="en-GB" dirty="0">
                <a:sym typeface="Symbol" panose="05050102010706020507" pitchFamily="18" charset="2"/>
              </a:rPr>
              <a:t></a:t>
            </a:r>
            <a:r>
              <a:rPr lang="en-GB" dirty="0"/>
              <a:t>4 alleles who are known</a:t>
            </a:r>
            <a:r>
              <a:rPr lang="en-GB" baseline="0" dirty="0"/>
              <a:t> </a:t>
            </a:r>
            <a:r>
              <a:rPr lang="en-GB" dirty="0"/>
              <a:t>to have an increased risk of developing AD dementia, at</a:t>
            </a:r>
            <a:r>
              <a:rPr lang="en-GB" baseline="0" dirty="0"/>
              <a:t> </a:t>
            </a:r>
            <a:r>
              <a:rPr lang="en-GB" dirty="0"/>
              <a:t>the point they are AD-P biomarker-positive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carriers</a:t>
            </a:r>
            <a:r>
              <a:rPr lang="en-GB" baseline="0" dirty="0"/>
              <a:t> </a:t>
            </a:r>
            <a:r>
              <a:rPr lang="en-GB" dirty="0"/>
              <a:t>of autosomal-dominant mutations, who are in the </a:t>
            </a:r>
            <a:r>
              <a:rPr lang="en-GB" dirty="0" err="1"/>
              <a:t>presymptomatic</a:t>
            </a:r>
            <a:r>
              <a:rPr lang="en-GB" baseline="0" dirty="0"/>
              <a:t> </a:t>
            </a:r>
            <a:r>
              <a:rPr lang="en-GB" dirty="0"/>
              <a:t>biomarker-positive stage of their illness, and who</a:t>
            </a:r>
            <a:r>
              <a:rPr lang="en-GB" baseline="0" dirty="0"/>
              <a:t> </a:t>
            </a:r>
            <a:r>
              <a:rPr lang="en-GB" dirty="0"/>
              <a:t>will almost certainly manifest clinical symptoms and progress</a:t>
            </a:r>
            <a:r>
              <a:rPr lang="en-GB" baseline="0" dirty="0"/>
              <a:t> </a:t>
            </a:r>
            <a:r>
              <a:rPr lang="en-GB" dirty="0"/>
              <a:t>to 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GB" dirty="0"/>
              <a:t>Emerging evidence from both genetic</a:t>
            </a:r>
            <a:r>
              <a:rPr lang="en-GB" baseline="0" dirty="0"/>
              <a:t> </a:t>
            </a:r>
            <a:r>
              <a:rPr lang="en-GB" dirty="0"/>
              <a:t>at-risk and aging cohorts suggests that there may be a time</a:t>
            </a:r>
            <a:r>
              <a:rPr lang="en-GB" baseline="0" dirty="0"/>
              <a:t> </a:t>
            </a:r>
            <a:r>
              <a:rPr lang="en-GB" dirty="0"/>
              <a:t>lag of a decade or more between the beginning of the pathological</a:t>
            </a:r>
            <a:r>
              <a:rPr lang="en-GB" baseline="0" dirty="0"/>
              <a:t> </a:t>
            </a:r>
            <a:r>
              <a:rPr lang="en-GB" dirty="0"/>
              <a:t>cascade of AD and the onset of clinically evident</a:t>
            </a:r>
            <a:r>
              <a:rPr lang="en-GB" baseline="0" dirty="0"/>
              <a:t> </a:t>
            </a:r>
            <a:r>
              <a:rPr lang="en-GB" dirty="0"/>
              <a:t>impairment.</a:t>
            </a:r>
            <a:r>
              <a:rPr lang="en-GB" baseline="30000" dirty="0"/>
              <a:t>[Sperling et al., 2011]</a:t>
            </a:r>
            <a:r>
              <a:rPr lang="en-GB" dirty="0"/>
              <a:t> It has been proposed that AD begins with a long</a:t>
            </a:r>
            <a:r>
              <a:rPr lang="en-GB" baseline="0" dirty="0"/>
              <a:t> </a:t>
            </a:r>
            <a:r>
              <a:rPr lang="en-GB" dirty="0"/>
              <a:t>asymptomatic period, during which the pathophysiological</a:t>
            </a:r>
            <a:r>
              <a:rPr lang="en-GB" baseline="0" dirty="0"/>
              <a:t> </a:t>
            </a:r>
            <a:r>
              <a:rPr lang="en-GB" dirty="0"/>
              <a:t>process is progressing, and that individuals with biomarker</a:t>
            </a:r>
            <a:r>
              <a:rPr lang="en-GB" baseline="0" dirty="0"/>
              <a:t> </a:t>
            </a:r>
            <a:r>
              <a:rPr lang="en-GB" dirty="0"/>
              <a:t>evidence of early AD-pathophysiological process are at increased risk for developing</a:t>
            </a:r>
            <a:r>
              <a:rPr lang="en-GB" baseline="0" dirty="0"/>
              <a:t> </a:t>
            </a:r>
            <a:r>
              <a:rPr lang="en-GB" dirty="0"/>
              <a:t>cognitive and </a:t>
            </a:r>
            <a:r>
              <a:rPr lang="en-GB" dirty="0" err="1"/>
              <a:t>behavioral</a:t>
            </a:r>
            <a:r>
              <a:rPr lang="en-GB" dirty="0"/>
              <a:t> impairment and progression to clinically manifest AD</a:t>
            </a:r>
            <a:r>
              <a:rPr lang="en-GB" baseline="0" dirty="0"/>
              <a:t> </a:t>
            </a:r>
            <a:r>
              <a:rPr lang="en-GB" dirty="0"/>
              <a:t>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US" dirty="0"/>
              <a:t>Reference: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Sperling RA, </a:t>
            </a:r>
            <a:r>
              <a:rPr lang="en-US" dirty="0" err="1"/>
              <a:t>Aisen</a:t>
            </a:r>
            <a:r>
              <a:rPr lang="en-US" dirty="0"/>
              <a:t> PS, Beckett LA, et al. Toward defining the preclinical stages of Alzheimer’s disease: recommendations from the National Institute on Aging-Alzheimer’s Association workgroups on diagnostic guidelines for Alzheimer’s disease. </a:t>
            </a:r>
            <a:r>
              <a:rPr lang="en-US" dirty="0" err="1"/>
              <a:t>Alzheimers</a:t>
            </a:r>
            <a:r>
              <a:rPr lang="en-US" dirty="0"/>
              <a:t> Dement 2011; 7 (3): 280–292. </a:t>
            </a:r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5112" cy="3722687"/>
          </a:xfrm>
        </p:spPr>
      </p:sp>
      <p:sp>
        <p:nvSpPr>
          <p:cNvPr id="8" name="Date 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C8F75D-C544-4AF2-A1A3-8D5EFDD50911}" type="datetime5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15-Feb-22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11E7B0-DB02-4F04-A770-ADB5177832DF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87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649876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23567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264632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099402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413128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62494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60139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98590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365430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783240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616076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28967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74148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679447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171262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45754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841893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895466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2834059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093531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5196808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8356229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87560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67843430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5061685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17944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57828813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18033068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00329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4913309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1360851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67246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614406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270430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95675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383629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584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56417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46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3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6715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AE192A9A-4084-40F7-B301-254EC74F3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0056"/>
            <a:ext cx="12192000" cy="595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2652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NT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346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NT_Neurotorium - PowerPoint-Skabelon - 2022-01-28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Hypothetical model for the pathological–clinical continuum of Alzheimer’s disease</dc:title>
  <dc:creator>Maria Nordfang</dc:creator>
  <cp:lastModifiedBy>Henrik Haase</cp:lastModifiedBy>
  <cp:revision>10</cp:revision>
  <dcterms:created xsi:type="dcterms:W3CDTF">2022-02-15T11:04:08Z</dcterms:created>
  <dcterms:modified xsi:type="dcterms:W3CDTF">2022-02-15T15:00:17Z</dcterms:modified>
</cp:coreProperties>
</file>